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DA51639-B2D6-4652-B8C3-1B4C224A7BAF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8275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832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749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70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4961B7-6B89-48AB-966F-622E2788EECC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804311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582699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24301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493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44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CF131DD-A141-4471-BCF9-C6073EDD7E20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65417979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B334A90-EB03-42F3-8859-2C2B2724C058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00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66773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772EE1-8A96-4040-B0F4-24E3EA941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649" y="1006948"/>
            <a:ext cx="10318418" cy="4394988"/>
          </a:xfrm>
        </p:spPr>
        <p:txBody>
          <a:bodyPr/>
          <a:lstStyle/>
          <a:p>
            <a:r>
              <a:rPr lang="pt-BR" dirty="0"/>
              <a:t>A sarça ardente como vocação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0F06434-24E6-4CFF-AA57-0E87E1AE3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2611" y="5613436"/>
            <a:ext cx="8045373" cy="742279"/>
          </a:xfrm>
        </p:spPr>
        <p:txBody>
          <a:bodyPr>
            <a:noAutofit/>
          </a:bodyPr>
          <a:lstStyle/>
          <a:p>
            <a:r>
              <a:rPr lang="pt-BR" sz="4000" dirty="0"/>
              <a:t>“Desamarrem as sandálias”</a:t>
            </a:r>
          </a:p>
        </p:txBody>
      </p:sp>
    </p:spTree>
    <p:extLst>
      <p:ext uri="{BB962C8B-B14F-4D97-AF65-F5344CB8AC3E}">
        <p14:creationId xmlns:p14="http://schemas.microsoft.com/office/powerpoint/2010/main" xmlns="" val="12772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63044C-AFC9-427A-8C56-C72CFAD6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“ Moisés era pastor de ovelhas de Jetro.”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3AF5C50-48DD-4D83-BFF7-94CBAEC6B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704" y="2009105"/>
            <a:ext cx="10335296" cy="43401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600" dirty="0"/>
              <a:t>Moisés vivia uma realidade particular.</a:t>
            </a:r>
          </a:p>
          <a:p>
            <a:pPr marL="0" indent="0">
              <a:buNone/>
            </a:pPr>
            <a:r>
              <a:rPr lang="pt-BR" sz="2600" dirty="0"/>
              <a:t>Era pastor.</a:t>
            </a:r>
          </a:p>
          <a:p>
            <a:pPr marL="0" indent="0">
              <a:buNone/>
            </a:pPr>
            <a:r>
              <a:rPr lang="pt-BR" sz="2600" dirty="0"/>
              <a:t>Ser pastor é tomar para si o ato e o efeito de </a:t>
            </a:r>
            <a:r>
              <a:rPr lang="pt-BR" sz="2600" dirty="0">
                <a:solidFill>
                  <a:srgbClr val="FF0000"/>
                </a:solidFill>
              </a:rPr>
              <a:t>cuidar,</a:t>
            </a:r>
            <a:r>
              <a:rPr lang="pt-BR" sz="2600" dirty="0"/>
              <a:t> de zelar.</a:t>
            </a:r>
          </a:p>
          <a:p>
            <a:pPr marL="0" indent="0">
              <a:buNone/>
            </a:pPr>
            <a:r>
              <a:rPr lang="pt-BR" sz="2600" dirty="0">
                <a:solidFill>
                  <a:schemeClr val="tx1"/>
                </a:solidFill>
              </a:rPr>
              <a:t>Cuidar</a:t>
            </a:r>
            <a:r>
              <a:rPr lang="pt-BR" sz="2600" dirty="0">
                <a:solidFill>
                  <a:srgbClr val="FF0000"/>
                </a:solidFill>
              </a:rPr>
              <a:t> é agir para preservar aquele (a) que é alvo de seu cuidado</a:t>
            </a:r>
            <a:r>
              <a:rPr lang="pt-BR" sz="2600" dirty="0"/>
              <a:t>. Oferecendo-lhe TUDO quanto for necessário para sua sobrevivência, seu bem estar, sua felicidade. A fim de que suas </a:t>
            </a:r>
            <a:r>
              <a:rPr lang="pt-BR" sz="2600" dirty="0">
                <a:solidFill>
                  <a:schemeClr val="accent1"/>
                </a:solidFill>
              </a:rPr>
              <a:t>necessidades</a:t>
            </a:r>
            <a:r>
              <a:rPr lang="pt-BR" sz="2600" dirty="0"/>
              <a:t> sejam satisfeitas e realizadas.</a:t>
            </a:r>
          </a:p>
          <a:p>
            <a:pPr marL="0" indent="0">
              <a:buNone/>
            </a:pPr>
            <a:r>
              <a:rPr lang="pt-BR" sz="2600" u="sng" dirty="0"/>
              <a:t>O cuidar exige especificidade</a:t>
            </a:r>
            <a:r>
              <a:rPr lang="pt-BR" sz="2600" dirty="0"/>
              <a:t>. Carece de um alvo especifico para o cuidado. </a:t>
            </a:r>
          </a:p>
          <a:p>
            <a:pPr marL="0" indent="0">
              <a:buNone/>
            </a:pPr>
            <a:r>
              <a:rPr lang="pt-BR" sz="2600" dirty="0"/>
              <a:t>Moisés era pastor de ovelhas. Ovelhas que não lhe pertenciam, mas ainda assim, cuidava delas.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511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AE5331-0D73-402A-B44A-AF0406BF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753" y="4307982"/>
            <a:ext cx="4018208" cy="1196671"/>
          </a:xfrm>
        </p:spPr>
        <p:txBody>
          <a:bodyPr>
            <a:noAutofit/>
          </a:bodyPr>
          <a:lstStyle/>
          <a:p>
            <a:r>
              <a:rPr lang="pt-BR" sz="3200" dirty="0"/>
              <a:t>“Certo dia, levou as ovelhas deserto a dentro e chegou ao monte de Deus, o </a:t>
            </a:r>
            <a:r>
              <a:rPr lang="pt-BR" sz="3200" dirty="0" err="1"/>
              <a:t>horeb</a:t>
            </a:r>
            <a:r>
              <a:rPr lang="pt-BR" sz="3200" dirty="0"/>
              <a:t>.”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1A00A72-AA12-48AB-9D7C-710578AEF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920377"/>
            <a:ext cx="6382724" cy="49851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“ Certo dia...” Nos dá a impressão de que naquele dia, </a:t>
            </a:r>
            <a:r>
              <a:rPr lang="pt-BR" dirty="0">
                <a:solidFill>
                  <a:srgbClr val="FF0000"/>
                </a:solidFill>
              </a:rPr>
              <a:t>algo especial </a:t>
            </a:r>
            <a:r>
              <a:rPr lang="pt-BR" dirty="0"/>
              <a:t>foi realizado, </a:t>
            </a:r>
            <a:r>
              <a:rPr lang="pt-BR" u="sng" dirty="0"/>
              <a:t>um caminho diferente foi tomado</a:t>
            </a:r>
            <a:r>
              <a:rPr lang="pt-BR" dirty="0"/>
              <a:t>, não se inscreveu algo que TODOS os dias se repetia.</a:t>
            </a:r>
          </a:p>
          <a:p>
            <a:pPr marL="0" indent="0">
              <a:buNone/>
            </a:pPr>
            <a:r>
              <a:rPr lang="pt-BR" i="1" dirty="0"/>
              <a:t>E esse caminho novo, o conduzia para DENTRO do deserto</a:t>
            </a:r>
            <a:r>
              <a:rPr lang="pt-BR" dirty="0"/>
              <a:t>. O fez se aprofundar, sair da superficialidade e ali, chegou ao monte de Deus. Se deparou com o santuário, o lugar do ENCONTRO.</a:t>
            </a:r>
          </a:p>
        </p:txBody>
      </p:sp>
    </p:spTree>
    <p:extLst>
      <p:ext uri="{BB962C8B-B14F-4D97-AF65-F5344CB8AC3E}">
        <p14:creationId xmlns:p14="http://schemas.microsoft.com/office/powerpoint/2010/main" xmlns="" val="18447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2E77A8-6228-48CE-A1A3-0EF72FA67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“...Apareceu-lhe o anjo do Senhor, numa chama de fogo, do meio de uma sarça.”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FD0BD6F-50D8-40CE-872B-F415B65A2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620852"/>
            <a:ext cx="10728101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>
                <a:solidFill>
                  <a:schemeClr val="tx1"/>
                </a:solidFill>
              </a:rPr>
              <a:t>“Apareceu-lhe” – Veio até ele. Há uma intencionalidade, o que estava ausente, se faz presente.</a:t>
            </a:r>
          </a:p>
          <a:p>
            <a:pPr marL="0" indent="0">
              <a:buNone/>
            </a:pPr>
            <a:r>
              <a:rPr lang="pt-BR" sz="3200" dirty="0">
                <a:solidFill>
                  <a:schemeClr val="tx1"/>
                </a:solidFill>
              </a:rPr>
              <a:t>“... O anjo do Senhor” – </a:t>
            </a:r>
            <a:r>
              <a:rPr lang="pt-BR" sz="3200" u="sng" dirty="0">
                <a:solidFill>
                  <a:schemeClr val="tx1"/>
                </a:solidFill>
              </a:rPr>
              <a:t>O</a:t>
            </a:r>
            <a:r>
              <a:rPr lang="pt-BR" sz="3200" dirty="0">
                <a:solidFill>
                  <a:schemeClr val="tx1"/>
                </a:solidFill>
              </a:rPr>
              <a:t> anjo, porque não </a:t>
            </a:r>
            <a:r>
              <a:rPr lang="pt-BR" sz="3200" u="sng" dirty="0">
                <a:solidFill>
                  <a:schemeClr val="tx1"/>
                </a:solidFill>
              </a:rPr>
              <a:t>um</a:t>
            </a:r>
            <a:r>
              <a:rPr lang="pt-BR" sz="3200" dirty="0">
                <a:solidFill>
                  <a:schemeClr val="tx1"/>
                </a:solidFill>
              </a:rPr>
              <a:t> anjo? Anjos são mensageiros de DEUS, fazem a mediação, comunicam Deus, seu desejo aos homens.</a:t>
            </a:r>
          </a:p>
          <a:p>
            <a:pPr marL="0" indent="0">
              <a:buNone/>
            </a:pPr>
            <a:r>
              <a:rPr lang="pt-BR" sz="3200" dirty="0">
                <a:solidFill>
                  <a:schemeClr val="tx1"/>
                </a:solidFill>
              </a:rPr>
              <a:t>Quem é o mensageiro de Deus, senão o próprio Cristo Jesus?</a:t>
            </a:r>
          </a:p>
          <a:p>
            <a:pPr marL="0" indent="0">
              <a:buNone/>
            </a:pPr>
            <a:r>
              <a:rPr lang="pt-BR" sz="3200" i="1" dirty="0">
                <a:solidFill>
                  <a:schemeClr val="tx1"/>
                </a:solidFill>
              </a:rPr>
              <a:t>“ Quem vê a mim, vê o Pai.”</a:t>
            </a:r>
          </a:p>
          <a:p>
            <a:pPr marL="0" indent="0">
              <a:buNone/>
            </a:pPr>
            <a:endParaRPr lang="pt-BR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4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49FABC-058E-4100-B2E1-F7E92232E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048" y="597372"/>
            <a:ext cx="8187071" cy="1965525"/>
          </a:xfrm>
        </p:spPr>
        <p:txBody>
          <a:bodyPr>
            <a:normAutofit fontScale="90000"/>
          </a:bodyPr>
          <a:lstStyle/>
          <a:p>
            <a:r>
              <a:rPr lang="pt-BR" dirty="0"/>
              <a:t>“... </a:t>
            </a:r>
            <a:r>
              <a:rPr lang="pt-BR" sz="6000" dirty="0"/>
              <a:t>No meio de uma sarça ardente...”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1CF671C-B8A0-4273-803E-9B261D714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6383" y="3065172"/>
            <a:ext cx="9002331" cy="3503053"/>
          </a:xfrm>
        </p:spPr>
        <p:txBody>
          <a:bodyPr/>
          <a:lstStyle/>
          <a:p>
            <a:r>
              <a:rPr lang="pt-BR" dirty="0"/>
              <a:t>A sarça enquanto representação da </a:t>
            </a:r>
            <a:r>
              <a:rPr lang="pt-BR" dirty="0">
                <a:solidFill>
                  <a:schemeClr val="tx1"/>
                </a:solidFill>
              </a:rPr>
              <a:t>insignificância</a:t>
            </a:r>
            <a:r>
              <a:rPr lang="pt-BR" dirty="0"/>
              <a:t>, da </a:t>
            </a:r>
            <a:r>
              <a:rPr lang="pt-BR" dirty="0">
                <a:solidFill>
                  <a:schemeClr val="tx1"/>
                </a:solidFill>
              </a:rPr>
              <a:t>imperfeição</a:t>
            </a:r>
            <a:r>
              <a:rPr lang="pt-BR" dirty="0"/>
              <a:t>, do </a:t>
            </a:r>
            <a:r>
              <a:rPr lang="pt-BR" dirty="0">
                <a:solidFill>
                  <a:schemeClr val="tx1"/>
                </a:solidFill>
              </a:rPr>
              <a:t>humano</a:t>
            </a:r>
            <a:r>
              <a:rPr lang="pt-BR" dirty="0"/>
              <a:t>.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A sarça como </a:t>
            </a:r>
            <a:r>
              <a:rPr lang="pt-BR" dirty="0">
                <a:solidFill>
                  <a:schemeClr val="tx1"/>
                </a:solidFill>
              </a:rPr>
              <a:t>revelação</a:t>
            </a:r>
            <a:r>
              <a:rPr lang="pt-BR" dirty="0"/>
              <a:t> da </a:t>
            </a:r>
            <a:r>
              <a:rPr lang="pt-BR" dirty="0">
                <a:solidFill>
                  <a:schemeClr val="tx1"/>
                </a:solidFill>
              </a:rPr>
              <a:t>encarnação de cristo na humanidade </a:t>
            </a:r>
            <a:r>
              <a:rPr lang="pt-BR" dirty="0"/>
              <a:t>-  perfeitamente homem – </a:t>
            </a:r>
            <a:r>
              <a:rPr lang="pt-BR" dirty="0">
                <a:solidFill>
                  <a:srgbClr val="FF0000"/>
                </a:solidFill>
              </a:rPr>
              <a:t>ardente (fogo</a:t>
            </a:r>
            <a:r>
              <a:rPr lang="pt-BR" dirty="0"/>
              <a:t>), como </a:t>
            </a:r>
            <a:r>
              <a:rPr lang="pt-BR" dirty="0">
                <a:solidFill>
                  <a:srgbClr val="FF0000"/>
                </a:solidFill>
              </a:rPr>
              <a:t>revelação do divino</a:t>
            </a:r>
            <a:r>
              <a:rPr lang="pt-BR" dirty="0"/>
              <a:t>, ou seja, perfeitamente Deus.</a:t>
            </a:r>
          </a:p>
        </p:txBody>
      </p:sp>
    </p:spTree>
    <p:extLst>
      <p:ext uri="{BB962C8B-B14F-4D97-AF65-F5344CB8AC3E}">
        <p14:creationId xmlns:p14="http://schemas.microsoft.com/office/powerpoint/2010/main" xmlns="" val="38784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B17B44-F315-474C-8308-34F92F8A2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50566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pt-BR" dirty="0"/>
              <a:t>“ </a:t>
            </a:r>
            <a:r>
              <a:rPr lang="pt-BR" dirty="0" err="1"/>
              <a:t>moisés</a:t>
            </a:r>
            <a:r>
              <a:rPr lang="pt-BR" dirty="0"/>
              <a:t> notou que a sarça estava em chamas, mas não se consumia.”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D4B4A58-4427-4F20-A10A-AE6E76D38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58607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/>
              <a:t>“em chamas...” – o </a:t>
            </a:r>
            <a:r>
              <a:rPr lang="pt-BR" sz="2800" dirty="0">
                <a:solidFill>
                  <a:srgbClr val="FF0000"/>
                </a:solidFill>
              </a:rPr>
              <a:t>fogo </a:t>
            </a:r>
            <a:r>
              <a:rPr lang="pt-BR" sz="2800" dirty="0"/>
              <a:t>assumindo a condição da </a:t>
            </a:r>
            <a:r>
              <a:rPr lang="pt-BR" sz="2800" dirty="0">
                <a:solidFill>
                  <a:srgbClr val="FF0000"/>
                </a:solidFill>
              </a:rPr>
              <a:t>MORTE</a:t>
            </a:r>
            <a:r>
              <a:rPr lang="pt-BR" sz="2800" dirty="0"/>
              <a:t>, algo que se queima, encontra o seu fim, seu extermínio. </a:t>
            </a:r>
          </a:p>
          <a:p>
            <a:pPr marL="0" indent="0">
              <a:buNone/>
            </a:pPr>
            <a:r>
              <a:rPr lang="pt-BR" sz="2800" dirty="0"/>
              <a:t>Na qualidade de arbusto, tendo em sua constituição a madeira, a </a:t>
            </a:r>
            <a:r>
              <a:rPr lang="pt-BR" sz="2800" u="sng" dirty="0">
                <a:solidFill>
                  <a:srgbClr val="FF0000"/>
                </a:solidFill>
              </a:rPr>
              <a:t>sarça vem nos remeter a CRUZ</a:t>
            </a:r>
            <a:r>
              <a:rPr lang="pt-BR" sz="2800" dirty="0"/>
              <a:t>, o madeiro onde o Cristo faz sua experiência com a morte em sua condição humana. </a:t>
            </a:r>
            <a:r>
              <a:rPr lang="pt-BR" sz="2800" u="sng" dirty="0"/>
              <a:t>Ali, com Ele, o PECADO é exterminado. </a:t>
            </a:r>
          </a:p>
          <a:p>
            <a:pPr marL="0" indent="0">
              <a:buNone/>
            </a:pPr>
            <a:r>
              <a:rPr lang="pt-BR" sz="2800" dirty="0"/>
              <a:t>“...mas não se consumia.” – Contudo, se o pecado se depara com a morte, com o fim, </a:t>
            </a:r>
            <a:r>
              <a:rPr lang="pt-BR" sz="2800" u="sng" dirty="0"/>
              <a:t>o fato da sarça não se consumir revela de modo extraordinário,</a:t>
            </a:r>
            <a:r>
              <a:rPr lang="pt-BR" sz="2800" dirty="0"/>
              <a:t> a </a:t>
            </a:r>
            <a:r>
              <a:rPr lang="pt-BR" sz="2800" dirty="0">
                <a:solidFill>
                  <a:srgbClr val="FF0000"/>
                </a:solidFill>
              </a:rPr>
              <a:t>RESSURREIÇÃO</a:t>
            </a:r>
            <a:r>
              <a:rPr lang="pt-BR" sz="2800" dirty="0"/>
              <a:t>, centro da nossa fé cristã, como realidade posta desde o início de tudo. </a:t>
            </a:r>
          </a:p>
        </p:txBody>
      </p:sp>
    </p:spTree>
    <p:extLst>
      <p:ext uri="{BB962C8B-B14F-4D97-AF65-F5344CB8AC3E}">
        <p14:creationId xmlns:p14="http://schemas.microsoft.com/office/powerpoint/2010/main" xmlns="" val="7644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D5C870-373F-4595-8C2C-C8669086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3082" y="740573"/>
            <a:ext cx="4314421" cy="5344732"/>
          </a:xfrm>
        </p:spPr>
        <p:txBody>
          <a:bodyPr>
            <a:normAutofit/>
          </a:bodyPr>
          <a:lstStyle/>
          <a:p>
            <a:r>
              <a:rPr lang="pt-BR" sz="3200" dirty="0"/>
              <a:t>“ pensou, vou aproximar-me para admirar essa visão maravilhosa, como é que a sarça não para de queimar?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70E71F0-2DD8-4FCD-8221-246AAB9FC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02" y="920377"/>
            <a:ext cx="6748529" cy="49851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“ pensou...” – O </a:t>
            </a:r>
            <a:r>
              <a:rPr lang="pt-BR" dirty="0">
                <a:solidFill>
                  <a:srgbClr val="FF0000"/>
                </a:solidFill>
              </a:rPr>
              <a:t>pensamento</a:t>
            </a:r>
            <a:r>
              <a:rPr lang="pt-BR" dirty="0">
                <a:solidFill>
                  <a:schemeClr val="tx1"/>
                </a:solidFill>
              </a:rPr>
              <a:t> humano agido em favor, sendo a semente primeira para </a:t>
            </a:r>
            <a:r>
              <a:rPr lang="pt-BR" dirty="0">
                <a:solidFill>
                  <a:srgbClr val="FF0000"/>
                </a:solidFill>
              </a:rPr>
              <a:t>motivar a ação humana </a:t>
            </a:r>
            <a:r>
              <a:rPr lang="pt-BR" dirty="0">
                <a:solidFill>
                  <a:schemeClr val="tx1"/>
                </a:solidFill>
              </a:rPr>
              <a:t>a fim de buscar </a:t>
            </a:r>
            <a:r>
              <a:rPr lang="pt-BR" dirty="0">
                <a:solidFill>
                  <a:srgbClr val="FFC000"/>
                </a:solidFill>
              </a:rPr>
              <a:t>aproximar-se</a:t>
            </a:r>
            <a:r>
              <a:rPr lang="pt-BR" dirty="0">
                <a:solidFill>
                  <a:schemeClr val="tx1"/>
                </a:solidFill>
              </a:rPr>
              <a:t>, estar perto, conectar-se, para admirar, ou seja, para </a:t>
            </a:r>
            <a:r>
              <a:rPr lang="pt-BR" dirty="0">
                <a:solidFill>
                  <a:srgbClr val="FF0000"/>
                </a:solidFill>
              </a:rPr>
              <a:t>contemplar </a:t>
            </a:r>
            <a:r>
              <a:rPr lang="pt-BR" dirty="0">
                <a:solidFill>
                  <a:schemeClr val="tx1"/>
                </a:solidFill>
              </a:rPr>
              <a:t>esta visão, que é </a:t>
            </a:r>
            <a:r>
              <a:rPr lang="pt-BR" dirty="0">
                <a:solidFill>
                  <a:srgbClr val="FF0000"/>
                </a:solidFill>
              </a:rPr>
              <a:t>a raiz da salvação humana – A CRUCIFIXÃO.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Por isto a cruz, é o sinal do cristão. Por isso a carregamos no peito, próxima ao nosso coração.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38480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D42236-09F0-4707-A955-697FE36AC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852" y="483422"/>
            <a:ext cx="10318418" cy="2945578"/>
          </a:xfrm>
        </p:spPr>
        <p:txBody>
          <a:bodyPr/>
          <a:lstStyle/>
          <a:p>
            <a:pPr algn="l"/>
            <a:r>
              <a:rPr lang="pt-BR" sz="4400" dirty="0"/>
              <a:t>“Vendo o senhor que </a:t>
            </a:r>
            <a:r>
              <a:rPr lang="pt-BR" sz="4400" dirty="0" err="1"/>
              <a:t>moisés</a:t>
            </a:r>
            <a:r>
              <a:rPr lang="pt-BR" sz="4400" dirty="0"/>
              <a:t> se aproximava para observar, deus o chamou do meio da sarça: </a:t>
            </a:r>
            <a:r>
              <a:rPr lang="pt-BR" sz="4400" dirty="0" err="1"/>
              <a:t>moisés</a:t>
            </a:r>
            <a:r>
              <a:rPr lang="pt-BR" sz="4400" dirty="0"/>
              <a:t>! Moisés!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250D9E5-2AC9-4C22-8E3B-F94D88AAB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521" y="3854181"/>
            <a:ext cx="10895527" cy="282995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t-BR" sz="3200" dirty="0"/>
              <a:t>O </a:t>
            </a:r>
            <a:r>
              <a:rPr lang="pt-BR" sz="3200" dirty="0">
                <a:solidFill>
                  <a:schemeClr val="bg1"/>
                </a:solidFill>
              </a:rPr>
              <a:t>chamado</a:t>
            </a:r>
            <a:r>
              <a:rPr lang="pt-BR" sz="3200" dirty="0"/>
              <a:t>, a vocação inscrita em todo coração humano, desde a sua gênese, faz-nos compreender a necessidade de nos voltarmos para deus, e encarnarmos o projeto de vida que ele tem para cada um de nós, como revelador do </a:t>
            </a:r>
            <a:r>
              <a:rPr lang="pt-BR" sz="3200" dirty="0">
                <a:solidFill>
                  <a:schemeClr val="bg1"/>
                </a:solidFill>
              </a:rPr>
              <a:t>sentido verdadeiro</a:t>
            </a:r>
            <a:r>
              <a:rPr lang="pt-BR" sz="3200" dirty="0"/>
              <a:t> da nossa existência.</a:t>
            </a:r>
          </a:p>
          <a:p>
            <a:pPr algn="l"/>
            <a:r>
              <a:rPr lang="pt-BR" sz="3200" dirty="0"/>
              <a:t>Ao pronunciar o </a:t>
            </a:r>
            <a:r>
              <a:rPr lang="pt-BR" sz="3200" u="sng" dirty="0"/>
              <a:t>nome</a:t>
            </a:r>
            <a:r>
              <a:rPr lang="pt-BR" sz="3200" dirty="0"/>
              <a:t> de </a:t>
            </a:r>
            <a:r>
              <a:rPr lang="pt-BR" sz="3200" dirty="0" err="1"/>
              <a:t>moisés</a:t>
            </a:r>
            <a:r>
              <a:rPr lang="pt-BR" sz="3200" dirty="0"/>
              <a:t>, deus diz a cada um de nós: </a:t>
            </a:r>
            <a:r>
              <a:rPr lang="pt-BR" sz="3200" b="0" u="sng" dirty="0"/>
              <a:t>“somente lhe será possível ser, constituir uma identidade, quando estiveres em mim.”</a:t>
            </a:r>
          </a:p>
        </p:txBody>
      </p:sp>
    </p:spTree>
    <p:extLst>
      <p:ext uri="{BB962C8B-B14F-4D97-AF65-F5344CB8AC3E}">
        <p14:creationId xmlns:p14="http://schemas.microsoft.com/office/powerpoint/2010/main" xmlns="" val="17825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BC30C9-FDFC-4103-8C45-646DE7EE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 ele respondeu: aqui estou!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19F38E-58E6-4F9E-AD2D-BE6B846B5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2"/>
            <a:ext cx="10178322" cy="528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2800" i="1" dirty="0">
                <a:solidFill>
                  <a:schemeClr val="tx1"/>
                </a:solidFill>
              </a:rPr>
              <a:t>“Eis-me aqui Senhor!</a:t>
            </a:r>
          </a:p>
          <a:p>
            <a:pPr marL="0" indent="0">
              <a:buNone/>
            </a:pPr>
            <a:r>
              <a:rPr lang="pt-BR" sz="2800" i="1" dirty="0">
                <a:solidFill>
                  <a:schemeClr val="tx1"/>
                </a:solidFill>
              </a:rPr>
              <a:t>Eis-me aqui Senhor!</a:t>
            </a:r>
          </a:p>
          <a:p>
            <a:pPr marL="0" indent="0">
              <a:buNone/>
            </a:pPr>
            <a:r>
              <a:rPr lang="pt-BR" sz="2800" i="1" dirty="0">
                <a:solidFill>
                  <a:schemeClr val="tx1"/>
                </a:solidFill>
              </a:rPr>
              <a:t>Pra fazer sua vontade, pra viver no seu amor.</a:t>
            </a:r>
          </a:p>
          <a:p>
            <a:pPr marL="0" indent="0">
              <a:buNone/>
            </a:pPr>
            <a:r>
              <a:rPr lang="pt-BR" sz="2800" i="1" dirty="0">
                <a:solidFill>
                  <a:schemeClr val="tx1"/>
                </a:solidFill>
              </a:rPr>
              <a:t>Pra fazer sua vontade, pra viver no seu amor: Eis-me aqui, Senhor!”</a:t>
            </a:r>
          </a:p>
          <a:p>
            <a:pPr marL="0" indent="0">
              <a:buNone/>
            </a:pPr>
            <a:endParaRPr lang="pt-B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</a:rPr>
              <a:t>Precisamos dar uma </a:t>
            </a:r>
            <a:r>
              <a:rPr lang="pt-BR" sz="2800" dirty="0">
                <a:solidFill>
                  <a:srgbClr val="FF0000"/>
                </a:solidFill>
              </a:rPr>
              <a:t>RESPOSTA</a:t>
            </a:r>
            <a:r>
              <a:rPr lang="pt-BR" sz="2800" dirty="0">
                <a:solidFill>
                  <a:schemeClr val="tx1"/>
                </a:solidFill>
              </a:rPr>
              <a:t>, ao chamado de Deus. Uma resposta traduzida em </a:t>
            </a:r>
            <a:r>
              <a:rPr lang="pt-BR" sz="2800" u="sng" dirty="0">
                <a:solidFill>
                  <a:schemeClr val="tx1"/>
                </a:solidFill>
              </a:rPr>
              <a:t>uma vida coerente com a fé que professamos.</a:t>
            </a:r>
            <a:r>
              <a:rPr lang="pt-BR" sz="2800" dirty="0">
                <a:solidFill>
                  <a:schemeClr val="tx1"/>
                </a:solidFill>
              </a:rPr>
              <a:t> Uma resposta que declare o nosso </a:t>
            </a:r>
            <a:r>
              <a:rPr lang="pt-BR" sz="2800" dirty="0">
                <a:solidFill>
                  <a:schemeClr val="accent1"/>
                </a:solidFill>
              </a:rPr>
              <a:t>compromisso</a:t>
            </a:r>
            <a:r>
              <a:rPr lang="pt-BR" sz="2800" dirty="0">
                <a:solidFill>
                  <a:schemeClr val="tx1"/>
                </a:solidFill>
              </a:rPr>
              <a:t> com a </a:t>
            </a:r>
            <a:r>
              <a:rPr lang="pt-BR" sz="2800" dirty="0">
                <a:solidFill>
                  <a:srgbClr val="FF0000"/>
                </a:solidFill>
              </a:rPr>
              <a:t>VINHA do SENHOR</a:t>
            </a:r>
            <a:r>
              <a:rPr lang="pt-BR" sz="2800" dirty="0">
                <a:solidFill>
                  <a:schemeClr val="tx1"/>
                </a:solidFill>
              </a:rPr>
              <a:t>, comprometida com nossos irmãos, indo de encontro aos mais necessitados, para </a:t>
            </a:r>
            <a:r>
              <a:rPr lang="pt-BR" sz="2800" u="sng" dirty="0">
                <a:solidFill>
                  <a:schemeClr val="tx1"/>
                </a:solidFill>
              </a:rPr>
              <a:t>fazermos uma experiência concreta e cotidiana de amor</a:t>
            </a:r>
            <a:r>
              <a:rPr lang="pt-BR" sz="2800" dirty="0">
                <a:solidFill>
                  <a:schemeClr val="tx1"/>
                </a:solidFill>
              </a:rPr>
              <a:t>, dia a dia, com uma mudança drástica de atitudes e comportamentos. </a:t>
            </a:r>
          </a:p>
          <a:p>
            <a:pPr marL="0" indent="0">
              <a:buNone/>
            </a:pPr>
            <a:endParaRPr lang="pt-B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</a:rPr>
              <a:t>“... onde houver ódio, que eu leve o amor, onde houver ofensa que eu leve o perdão. 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</a:rPr>
              <a:t>Onde houver discórdia que eu leve a união, onde dúvidas que eu leve a fé.” 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</a:rPr>
              <a:t>(Oração de São Francisco)</a:t>
            </a:r>
          </a:p>
        </p:txBody>
      </p:sp>
    </p:spTree>
    <p:extLst>
      <p:ext uri="{BB962C8B-B14F-4D97-AF65-F5344CB8AC3E}">
        <p14:creationId xmlns:p14="http://schemas.microsoft.com/office/powerpoint/2010/main" xmlns="" val="27617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o">
  <a:themeElements>
    <a:clrScheme name="Sel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Selo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l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Selo</Template>
  <TotalTime>354</TotalTime>
  <Words>859</Words>
  <Application>Microsoft Office PowerPoint</Application>
  <PresentationFormat>Personalizar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Selo</vt:lpstr>
      <vt:lpstr>A sarça ardente como vocação</vt:lpstr>
      <vt:lpstr>“ Moisés era pastor de ovelhas de Jetro.”</vt:lpstr>
      <vt:lpstr>“Certo dia, levou as ovelhas deserto a dentro e chegou ao monte de Deus, o horeb.”</vt:lpstr>
      <vt:lpstr>“...Apareceu-lhe o anjo do Senhor, numa chama de fogo, do meio de uma sarça.”</vt:lpstr>
      <vt:lpstr>“... No meio de uma sarça ardente...”</vt:lpstr>
      <vt:lpstr>“ moisés notou que a sarça estava em chamas, mas não se consumia.”</vt:lpstr>
      <vt:lpstr>“ pensou, vou aproximar-me para admirar essa visão maravilhosa, como é que a sarça não para de queimar?</vt:lpstr>
      <vt:lpstr>“Vendo o senhor que moisés se aproximava para observar, deus o chamou do meio da sarça: moisés! Moisés!</vt:lpstr>
      <vt:lpstr>“ ele respondeu: aqui estou!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sarça ardente como vocação</dc:title>
  <dc:creator>USUARIO</dc:creator>
  <cp:lastModifiedBy>User</cp:lastModifiedBy>
  <cp:revision>81</cp:revision>
  <dcterms:created xsi:type="dcterms:W3CDTF">2020-03-15T07:08:56Z</dcterms:created>
  <dcterms:modified xsi:type="dcterms:W3CDTF">2020-04-02T23:53:20Z</dcterms:modified>
</cp:coreProperties>
</file>